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5" d="100"/>
          <a:sy n="95" d="100"/>
        </p:scale>
        <p:origin x="16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69748F7-4D84-4734-88B2-AE2F702674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9D54FCA-FAEC-4722-A6BD-31FEAD440F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4CCF6A2-CCAE-4C7A-9A45-127C82BB34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0F7D1-35A9-4F17-9B22-E3331A7CBF56}" type="datetimeFigureOut">
              <a:rPr lang="de-DE" smtClean="0"/>
              <a:t>26.09.2025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B0EE070-CA82-4340-9D69-FE3E929911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663F3B2-5314-423B-9867-CF82C0411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EC8AA-BC33-49E4-AC4A-5014161303D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34499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D224FD1-F43B-4758-BFB8-CCCE57B93E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2D95BAD-70E6-49BB-BC99-FB3BD1DC31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01EF523-A66F-4F2E-BEC8-F757319934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0F7D1-35A9-4F17-9B22-E3331A7CBF56}" type="datetimeFigureOut">
              <a:rPr lang="de-DE" smtClean="0"/>
              <a:t>26.09.2025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5334A30-861B-474B-AF43-F544399DF5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6735735-11F2-4A29-B258-28BC376F6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EC8AA-BC33-49E4-AC4A-5014161303D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18336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5EE9545D-8AF0-408C-86EC-2D21C47ECD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E5A8AE7-58BA-42C4-AE2F-382631CFE7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776EB30-CE07-4B15-B86A-2D06204868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0F7D1-35A9-4F17-9B22-E3331A7CBF56}" type="datetimeFigureOut">
              <a:rPr lang="de-DE" smtClean="0"/>
              <a:t>26.09.2025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7B9CB89-2483-4C5B-9D37-71740C7BC7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F6344F3-C888-4230-99FF-75334D917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EC8AA-BC33-49E4-AC4A-5014161303D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32634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7D3B39-753F-431E-BCE8-6CF7009B66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C918557-F5BE-4017-8BE3-0D52C775B4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B9DFA2D-EB5C-4447-9823-C175E1E18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0F7D1-35A9-4F17-9B22-E3331A7CBF56}" type="datetimeFigureOut">
              <a:rPr lang="de-DE" smtClean="0"/>
              <a:t>26.09.2025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66041C7-D076-40EF-950E-CC1FB00B56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3F2D08E-6216-422A-B0E5-C0C1FA375B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EC8AA-BC33-49E4-AC4A-5014161303D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35374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0D08371-E37A-4A14-9800-AD7E297A59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3AFC409-568C-4EEC-B48E-EB50BC21AD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AA05663-418C-481A-8AFA-E6777290E1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0F7D1-35A9-4F17-9B22-E3331A7CBF56}" type="datetimeFigureOut">
              <a:rPr lang="de-DE" smtClean="0"/>
              <a:t>26.09.2025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6A220F8-A8B6-4B0F-9DE5-0E19C767C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15D64DE-E275-40BB-A775-D269A329E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EC8AA-BC33-49E4-AC4A-5014161303D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13870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AB9ED16-1559-4143-979F-B31FD8AD46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FCB33DD-E9BF-4049-883A-683CEA9D47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E4580D7-BC6A-4DB4-82B6-F03A725E32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B66C444-5064-474C-BA21-F1C2CF1F30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0F7D1-35A9-4F17-9B22-E3331A7CBF56}" type="datetimeFigureOut">
              <a:rPr lang="de-DE" smtClean="0"/>
              <a:t>26.09.2025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FB06078-3E1D-4894-90B4-FC6ADCDA82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1B62461-D9BC-4AA1-827C-12EC85CFA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EC8AA-BC33-49E4-AC4A-5014161303D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93352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E281772-5360-4510-8677-795FB5FF0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1DCD9AF-A8B2-4916-8AC8-B8CF833347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884C9C7-927D-4AEC-86B0-6F27636FC4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C5B93158-EE61-4B59-BAED-2F4BAAAFA6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852A3379-3869-47D5-9702-2F41BAE415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E52857B2-06A3-4174-84CE-5208DF092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0F7D1-35A9-4F17-9B22-E3331A7CBF56}" type="datetimeFigureOut">
              <a:rPr lang="de-DE" smtClean="0"/>
              <a:t>26.09.2025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D8DBC6F8-CA0C-4DD8-98C0-3294A8B18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E98D5967-7DE8-4CC5-9A1B-A828F2D52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EC8AA-BC33-49E4-AC4A-5014161303D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40835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EE816E2-4D3D-49A6-A794-C0CC07521C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EBE0479-C2F5-40A9-9468-B95B37B891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0F7D1-35A9-4F17-9B22-E3331A7CBF56}" type="datetimeFigureOut">
              <a:rPr lang="de-DE" smtClean="0"/>
              <a:t>26.09.2025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46F8F63-252F-4D66-8222-E036368228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DFA5B0E-805A-47F0-A395-683F0F3FD6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EC8AA-BC33-49E4-AC4A-5014161303D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50317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9780C226-25AA-4FE3-AAF5-E37332F0E2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0F7D1-35A9-4F17-9B22-E3331A7CBF56}" type="datetimeFigureOut">
              <a:rPr lang="de-DE" smtClean="0"/>
              <a:t>26.09.2025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D495B182-3717-400F-876C-979E1BD494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29F5E23-4963-40A2-99B8-7E784476A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EC8AA-BC33-49E4-AC4A-5014161303D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2161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6716D01-F942-498C-9A51-36C93235F7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7B5C5A4-61D0-4EC3-A0BE-AF71F30E97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2745339-30E7-472E-BBF6-B7AAC0F906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E2C1BBD-C5BD-44B7-9DF6-2D70BFCA08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0F7D1-35A9-4F17-9B22-E3331A7CBF56}" type="datetimeFigureOut">
              <a:rPr lang="de-DE" smtClean="0"/>
              <a:t>26.09.2025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82D35CC-469E-4F7A-8D64-DC63C6F44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E1401DF-7032-4E39-9E20-50B104F7E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EC8AA-BC33-49E4-AC4A-5014161303D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43444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92EC2C-A934-4C2A-B534-19C343B615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0891AA28-604E-4B83-AE6C-7E37AC6D5B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A9CC0D1-6A26-47C9-849B-3B388B1F4F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21C837C-A6B5-4E40-AEFB-0DF3849339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0F7D1-35A9-4F17-9B22-E3331A7CBF56}" type="datetimeFigureOut">
              <a:rPr lang="de-DE" smtClean="0"/>
              <a:t>26.09.2025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8383E8C-6DF5-4450-887A-9E089B5E8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9FB6B3E-A75F-42FA-B63C-B814B6298E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EC8AA-BC33-49E4-AC4A-5014161303D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64877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753012B4-9BE2-43C1-B0C7-FF8037EB92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F088362-204E-4601-9893-E7CE38A19C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2277A47-1FB8-4EE7-9560-2365EC597A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E0F7D1-35A9-4F17-9B22-E3331A7CBF56}" type="datetimeFigureOut">
              <a:rPr lang="de-DE" smtClean="0"/>
              <a:t>26.09.2025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0391318-3508-4A82-ACE8-F873BF3418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ACC50EE-4548-4BA9-8414-02ACFEAF0A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6EC8AA-BC33-49E4-AC4A-5014161303D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04971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A6E411A-69C7-4FE3-B528-845A2F7229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28368" y="4921823"/>
            <a:ext cx="4937937" cy="1147150"/>
          </a:xfrm>
        </p:spPr>
        <p:txBody>
          <a:bodyPr anchor="t">
            <a:normAutofit/>
          </a:bodyPr>
          <a:lstStyle/>
          <a:p>
            <a:pPr algn="l"/>
            <a:r>
              <a:rPr lang="de-DE" sz="3700">
                <a:latin typeface="Source Sans Pro" panose="020B0503030403020204" pitchFamily="34" charset="0"/>
                <a:ea typeface="Source Sans Pro" panose="020B0503030403020204" pitchFamily="34" charset="0"/>
              </a:rPr>
              <a:t>Pinnwand: Konfliktgraphen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6A188AE-A0F6-4015-8557-6A59724285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28370" y="4364331"/>
            <a:ext cx="4937936" cy="508359"/>
          </a:xfrm>
        </p:spPr>
        <p:txBody>
          <a:bodyPr anchor="b">
            <a:normAutofit/>
          </a:bodyPr>
          <a:lstStyle/>
          <a:p>
            <a:pPr algn="l"/>
            <a:r>
              <a:rPr lang="de-DE" sz="2000">
                <a:latin typeface="Source Sans Pro" panose="020B0503030403020204" pitchFamily="34" charset="0"/>
                <a:ea typeface="Source Sans Pro" panose="020B0503030403020204" pitchFamily="34" charset="0"/>
              </a:rPr>
              <a:t>Station: Grüne Harmonie</a:t>
            </a: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F6E384F5-137A-40B1-97F0-694CC6ECD5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122218"/>
            <a:ext cx="3730752" cy="4735782"/>
          </a:xfrm>
          <a:custGeom>
            <a:avLst/>
            <a:gdLst>
              <a:gd name="connsiteX0" fmla="*/ 640080 w 3730752"/>
              <a:gd name="connsiteY0" fmla="*/ 0 h 4735782"/>
              <a:gd name="connsiteX1" fmla="*/ 3730752 w 3730752"/>
              <a:gd name="connsiteY1" fmla="*/ 3090672 h 4735782"/>
              <a:gd name="connsiteX2" fmla="*/ 3357725 w 3730752"/>
              <a:gd name="connsiteY2" fmla="*/ 4563870 h 4735782"/>
              <a:gd name="connsiteX3" fmla="*/ 3253285 w 3730752"/>
              <a:gd name="connsiteY3" fmla="*/ 4735782 h 4735782"/>
              <a:gd name="connsiteX4" fmla="*/ 0 w 3730752"/>
              <a:gd name="connsiteY4" fmla="*/ 4735782 h 4735782"/>
              <a:gd name="connsiteX5" fmla="*/ 0 w 3730752"/>
              <a:gd name="connsiteY5" fmla="*/ 67215 h 4735782"/>
              <a:gd name="connsiteX6" fmla="*/ 17202 w 3730752"/>
              <a:gd name="connsiteY6" fmla="*/ 62792 h 4735782"/>
              <a:gd name="connsiteX7" fmla="*/ 640080 w 3730752"/>
              <a:gd name="connsiteY7" fmla="*/ 0 h 4735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730752" h="4735782">
                <a:moveTo>
                  <a:pt x="640080" y="0"/>
                </a:moveTo>
                <a:cubicBezTo>
                  <a:pt x="2347011" y="0"/>
                  <a:pt x="3730752" y="1383741"/>
                  <a:pt x="3730752" y="3090672"/>
                </a:cubicBezTo>
                <a:cubicBezTo>
                  <a:pt x="3730752" y="3624088"/>
                  <a:pt x="3595621" y="4125943"/>
                  <a:pt x="3357725" y="4563870"/>
                </a:cubicBezTo>
                <a:lnTo>
                  <a:pt x="3253285" y="4735782"/>
                </a:lnTo>
                <a:lnTo>
                  <a:pt x="0" y="4735782"/>
                </a:lnTo>
                <a:lnTo>
                  <a:pt x="0" y="67215"/>
                </a:lnTo>
                <a:lnTo>
                  <a:pt x="17202" y="62792"/>
                </a:lnTo>
                <a:cubicBezTo>
                  <a:pt x="218397" y="21621"/>
                  <a:pt x="426714" y="0"/>
                  <a:pt x="640080" y="0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Freeform: Shape 15">
            <a:extLst>
              <a:ext uri="{FF2B5EF4-FFF2-40B4-BE49-F238E27FC236}">
                <a16:creationId xmlns:a16="http://schemas.microsoft.com/office/drawing/2014/main" id="{9DBC4630-03DA-474F-BBCB-BA3AE6B317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1982" y="-4332"/>
            <a:ext cx="4242816" cy="2454158"/>
          </a:xfrm>
          <a:custGeom>
            <a:avLst/>
            <a:gdLst>
              <a:gd name="connsiteX0" fmla="*/ 28633 w 4242816"/>
              <a:gd name="connsiteY0" fmla="*/ 0 h 2454158"/>
              <a:gd name="connsiteX1" fmla="*/ 4214183 w 4242816"/>
              <a:gd name="connsiteY1" fmla="*/ 0 h 2454158"/>
              <a:gd name="connsiteX2" fmla="*/ 4231864 w 4242816"/>
              <a:gd name="connsiteY2" fmla="*/ 115848 h 2454158"/>
              <a:gd name="connsiteX3" fmla="*/ 4242816 w 4242816"/>
              <a:gd name="connsiteY3" fmla="*/ 332750 h 2454158"/>
              <a:gd name="connsiteX4" fmla="*/ 2121408 w 4242816"/>
              <a:gd name="connsiteY4" fmla="*/ 2454158 h 2454158"/>
              <a:gd name="connsiteX5" fmla="*/ 0 w 4242816"/>
              <a:gd name="connsiteY5" fmla="*/ 332750 h 2454158"/>
              <a:gd name="connsiteX6" fmla="*/ 10953 w 4242816"/>
              <a:gd name="connsiteY6" fmla="*/ 115848 h 24541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242816" h="2454158">
                <a:moveTo>
                  <a:pt x="28633" y="0"/>
                </a:moveTo>
                <a:lnTo>
                  <a:pt x="4214183" y="0"/>
                </a:lnTo>
                <a:lnTo>
                  <a:pt x="4231864" y="115848"/>
                </a:lnTo>
                <a:cubicBezTo>
                  <a:pt x="4239106" y="187164"/>
                  <a:pt x="4242816" y="259524"/>
                  <a:pt x="4242816" y="332750"/>
                </a:cubicBezTo>
                <a:cubicBezTo>
                  <a:pt x="4242816" y="1504371"/>
                  <a:pt x="3293029" y="2454158"/>
                  <a:pt x="2121408" y="2454158"/>
                </a:cubicBezTo>
                <a:cubicBezTo>
                  <a:pt x="949787" y="2454158"/>
                  <a:pt x="0" y="1504371"/>
                  <a:pt x="0" y="332750"/>
                </a:cubicBezTo>
                <a:cubicBezTo>
                  <a:pt x="0" y="259524"/>
                  <a:pt x="3710" y="187164"/>
                  <a:pt x="10953" y="115848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Grafik 5" descr="Zwiebel, Acker, Feld, Zwiebelfeld, Lauch">
            <a:extLst>
              <a:ext uri="{FF2B5EF4-FFF2-40B4-BE49-F238E27FC236}">
                <a16:creationId xmlns:a16="http://schemas.microsoft.com/office/drawing/2014/main" id="{6A633484-4775-046A-2D8C-C0DFCBDF66D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 b="12522"/>
          <a:stretch>
            <a:fillRect/>
          </a:stretch>
        </p:blipFill>
        <p:spPr bwMode="auto">
          <a:xfrm>
            <a:off x="1246572" y="10"/>
            <a:ext cx="3913632" cy="2285224"/>
          </a:xfrm>
          <a:custGeom>
            <a:avLst/>
            <a:gdLst/>
            <a:ahLst/>
            <a:cxnLst/>
            <a:rect l="l" t="t" r="r" b="b"/>
            <a:pathLst>
              <a:path w="3913632" h="2285234">
                <a:moveTo>
                  <a:pt x="29691" y="0"/>
                </a:moveTo>
                <a:lnTo>
                  <a:pt x="3883942" y="0"/>
                </a:lnTo>
                <a:lnTo>
                  <a:pt x="3903529" y="128345"/>
                </a:lnTo>
                <a:cubicBezTo>
                  <a:pt x="3910210" y="194127"/>
                  <a:pt x="3913632" y="260873"/>
                  <a:pt x="3913632" y="328418"/>
                </a:cubicBezTo>
                <a:cubicBezTo>
                  <a:pt x="3913632" y="1409138"/>
                  <a:pt x="3037536" y="2285234"/>
                  <a:pt x="1956816" y="2285234"/>
                </a:cubicBezTo>
                <a:cubicBezTo>
                  <a:pt x="876096" y="2285234"/>
                  <a:pt x="0" y="1409138"/>
                  <a:pt x="0" y="328418"/>
                </a:cubicBezTo>
                <a:cubicBezTo>
                  <a:pt x="0" y="260873"/>
                  <a:pt x="3422" y="194127"/>
                  <a:pt x="10103" y="128345"/>
                </a:cubicBezTo>
                <a:close/>
              </a:path>
            </a:pathLst>
          </a:custGeom>
          <a:noFill/>
        </p:spPr>
      </p:pic>
      <p:pic>
        <p:nvPicPr>
          <p:cNvPr id="8" name="Grafik 7" descr="Gurke, Gemüse, Gemüsegarten, Garten">
            <a:extLst>
              <a:ext uri="{FF2B5EF4-FFF2-40B4-BE49-F238E27FC236}">
                <a16:creationId xmlns:a16="http://schemas.microsoft.com/office/drawing/2014/main" id="{01F2DF62-F1B6-5A24-C944-CFD058BF32B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4" r="1" b="3250"/>
          <a:stretch>
            <a:fillRect/>
          </a:stretch>
        </p:blipFill>
        <p:spPr bwMode="auto">
          <a:xfrm>
            <a:off x="-1" y="2288330"/>
            <a:ext cx="3564638" cy="4569668"/>
          </a:xfrm>
          <a:custGeom>
            <a:avLst/>
            <a:gdLst/>
            <a:ahLst/>
            <a:cxnLst/>
            <a:rect l="l" t="t" r="r" b="b"/>
            <a:pathLst>
              <a:path w="3564638" h="4569668">
                <a:moveTo>
                  <a:pt x="640080" y="0"/>
                </a:moveTo>
                <a:cubicBezTo>
                  <a:pt x="2255269" y="0"/>
                  <a:pt x="3564638" y="1309369"/>
                  <a:pt x="3564638" y="2924558"/>
                </a:cubicBezTo>
                <a:cubicBezTo>
                  <a:pt x="3564638" y="3530254"/>
                  <a:pt x="3380508" y="4092944"/>
                  <a:pt x="3065170" y="4559707"/>
                </a:cubicBezTo>
                <a:lnTo>
                  <a:pt x="3057720" y="4569668"/>
                </a:lnTo>
                <a:lnTo>
                  <a:pt x="0" y="4569668"/>
                </a:lnTo>
                <a:lnTo>
                  <a:pt x="0" y="72448"/>
                </a:lnTo>
                <a:lnTo>
                  <a:pt x="50679" y="59417"/>
                </a:lnTo>
                <a:cubicBezTo>
                  <a:pt x="241061" y="20459"/>
                  <a:pt x="438181" y="0"/>
                  <a:pt x="640080" y="0"/>
                </a:cubicBezTo>
                <a:close/>
              </a:path>
            </a:pathLst>
          </a:custGeom>
          <a:noFill/>
        </p:spPr>
      </p:pic>
      <p:sp>
        <p:nvSpPr>
          <p:cNvPr id="27" name="Oval 17">
            <a:extLst>
              <a:ext uri="{FF2B5EF4-FFF2-40B4-BE49-F238E27FC236}">
                <a16:creationId xmlns:a16="http://schemas.microsoft.com/office/drawing/2014/main" id="{78418A25-6EAC-4140-BFE6-284E1925B5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29207" y="303879"/>
            <a:ext cx="3182112" cy="3182112"/>
          </a:xfrm>
          <a:prstGeom prst="ellipse">
            <a:avLst/>
          </a:pr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Oval 19">
            <a:extLst>
              <a:ext uri="{FF2B5EF4-FFF2-40B4-BE49-F238E27FC236}">
                <a16:creationId xmlns:a16="http://schemas.microsoft.com/office/drawing/2014/main" id="{C20267F5-D4E6-477A-A590-81F2ABD1B8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85109" y="2382976"/>
            <a:ext cx="1920240" cy="1920240"/>
          </a:xfrm>
          <a:prstGeom prst="ellipse">
            <a:avLst/>
          </a:pr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Grafik 3" descr="Grüner Salat, Batavia, Gemüsegarten">
            <a:extLst>
              <a:ext uri="{FF2B5EF4-FFF2-40B4-BE49-F238E27FC236}">
                <a16:creationId xmlns:a16="http://schemas.microsoft.com/office/drawing/2014/main" id="{59F8443F-2DDE-97F3-F378-25683EA8749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89" r="14006" b="-7"/>
          <a:stretch>
            <a:fillRect/>
          </a:stretch>
        </p:blipFill>
        <p:spPr bwMode="auto">
          <a:xfrm>
            <a:off x="3749701" y="2547568"/>
            <a:ext cx="1591056" cy="1591056"/>
          </a:xfrm>
          <a:custGeom>
            <a:avLst/>
            <a:gdLst/>
            <a:ahLst/>
            <a:cxnLst/>
            <a:rect l="l" t="t" r="r" b="b"/>
            <a:pathLst>
              <a:path w="1591056" h="1591056">
                <a:moveTo>
                  <a:pt x="795528" y="0"/>
                </a:moveTo>
                <a:cubicBezTo>
                  <a:pt x="1234886" y="0"/>
                  <a:pt x="1591056" y="356170"/>
                  <a:pt x="1591056" y="795528"/>
                </a:cubicBezTo>
                <a:cubicBezTo>
                  <a:pt x="1591056" y="1234886"/>
                  <a:pt x="1234886" y="1591056"/>
                  <a:pt x="795528" y="1591056"/>
                </a:cubicBezTo>
                <a:cubicBezTo>
                  <a:pt x="356170" y="1591056"/>
                  <a:pt x="0" y="1234886"/>
                  <a:pt x="0" y="795528"/>
                </a:cubicBezTo>
                <a:cubicBezTo>
                  <a:pt x="0" y="356170"/>
                  <a:pt x="356170" y="0"/>
                  <a:pt x="795528" y="0"/>
                </a:cubicBezTo>
                <a:close/>
              </a:path>
            </a:pathLst>
          </a:custGeom>
          <a:noFill/>
        </p:spPr>
      </p:pic>
      <p:pic>
        <p:nvPicPr>
          <p:cNvPr id="7" name="Grafik 6" descr="Kürbis, Gemüse, Gemüsegarten, Herbst">
            <a:extLst>
              <a:ext uri="{FF2B5EF4-FFF2-40B4-BE49-F238E27FC236}">
                <a16:creationId xmlns:a16="http://schemas.microsoft.com/office/drawing/2014/main" id="{C2E4792F-FB9F-7FCA-CDF2-630A1ECD4C9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980" r="12018" b="-2"/>
          <a:stretch>
            <a:fillRect/>
          </a:stretch>
        </p:blipFill>
        <p:spPr bwMode="auto">
          <a:xfrm>
            <a:off x="5593799" y="468471"/>
            <a:ext cx="2852928" cy="2852928"/>
          </a:xfrm>
          <a:custGeom>
            <a:avLst/>
            <a:gdLst/>
            <a:ahLst/>
            <a:cxnLst/>
            <a:rect l="l" t="t" r="r" b="b"/>
            <a:pathLst>
              <a:path w="2852928" h="2852928">
                <a:moveTo>
                  <a:pt x="1426464" y="0"/>
                </a:moveTo>
                <a:cubicBezTo>
                  <a:pt x="2214278" y="0"/>
                  <a:pt x="2852928" y="638650"/>
                  <a:pt x="2852928" y="1426464"/>
                </a:cubicBezTo>
                <a:cubicBezTo>
                  <a:pt x="2852928" y="2214278"/>
                  <a:pt x="2214278" y="2852928"/>
                  <a:pt x="1426464" y="2852928"/>
                </a:cubicBezTo>
                <a:cubicBezTo>
                  <a:pt x="638650" y="2852928"/>
                  <a:pt x="0" y="2214278"/>
                  <a:pt x="0" y="1426464"/>
                </a:cubicBezTo>
                <a:cubicBezTo>
                  <a:pt x="0" y="638650"/>
                  <a:pt x="638650" y="0"/>
                  <a:pt x="1426464" y="0"/>
                </a:cubicBezTo>
                <a:close/>
              </a:path>
            </a:pathLst>
          </a:custGeom>
          <a:noFill/>
        </p:spPr>
      </p:pic>
      <p:sp>
        <p:nvSpPr>
          <p:cNvPr id="29" name="Freeform: Shape 21">
            <a:extLst>
              <a:ext uri="{FF2B5EF4-FFF2-40B4-BE49-F238E27FC236}">
                <a16:creationId xmlns:a16="http://schemas.microsoft.com/office/drawing/2014/main" id="{6B9D64DB-4D5C-4A91-B45F-F301E3174F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52568" y="-4332"/>
            <a:ext cx="3439432" cy="3550083"/>
          </a:xfrm>
          <a:custGeom>
            <a:avLst/>
            <a:gdLst>
              <a:gd name="connsiteX0" fmla="*/ 115336 w 3439432"/>
              <a:gd name="connsiteY0" fmla="*/ 0 h 3550083"/>
              <a:gd name="connsiteX1" fmla="*/ 3439432 w 3439432"/>
              <a:gd name="connsiteY1" fmla="*/ 0 h 3550083"/>
              <a:gd name="connsiteX2" fmla="*/ 3439432 w 3439432"/>
              <a:gd name="connsiteY2" fmla="*/ 3462762 h 3550083"/>
              <a:gd name="connsiteX3" fmla="*/ 3318024 w 3439432"/>
              <a:gd name="connsiteY3" fmla="*/ 3493980 h 3550083"/>
              <a:gd name="connsiteX4" fmla="*/ 2761488 w 3439432"/>
              <a:gd name="connsiteY4" fmla="*/ 3550083 h 3550083"/>
              <a:gd name="connsiteX5" fmla="*/ 0 w 3439432"/>
              <a:gd name="connsiteY5" fmla="*/ 788595 h 3550083"/>
              <a:gd name="connsiteX6" fmla="*/ 70713 w 3439432"/>
              <a:gd name="connsiteY6" fmla="*/ 164949 h 35500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439432" h="3550083">
                <a:moveTo>
                  <a:pt x="115336" y="0"/>
                </a:moveTo>
                <a:lnTo>
                  <a:pt x="3439432" y="0"/>
                </a:lnTo>
                <a:lnTo>
                  <a:pt x="3439432" y="3462762"/>
                </a:lnTo>
                <a:lnTo>
                  <a:pt x="3318024" y="3493980"/>
                </a:lnTo>
                <a:cubicBezTo>
                  <a:pt x="3138258" y="3530765"/>
                  <a:pt x="2952129" y="3550083"/>
                  <a:pt x="2761488" y="3550083"/>
                </a:cubicBezTo>
                <a:cubicBezTo>
                  <a:pt x="1236360" y="3550083"/>
                  <a:pt x="0" y="2313723"/>
                  <a:pt x="0" y="788595"/>
                </a:cubicBezTo>
                <a:cubicBezTo>
                  <a:pt x="0" y="574124"/>
                  <a:pt x="24450" y="365364"/>
                  <a:pt x="70713" y="164949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Grafik 4" descr="Gemüse, Gärtner, Gemüsegarten">
            <a:extLst>
              <a:ext uri="{FF2B5EF4-FFF2-40B4-BE49-F238E27FC236}">
                <a16:creationId xmlns:a16="http://schemas.microsoft.com/office/drawing/2014/main" id="{6A7EE3FF-2A4F-877E-91FA-74C8E2349119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135" r="-2" b="14844"/>
          <a:stretch>
            <a:fillRect/>
          </a:stretch>
        </p:blipFill>
        <p:spPr bwMode="auto">
          <a:xfrm>
            <a:off x="8918761" y="-4330"/>
            <a:ext cx="3273238" cy="3383891"/>
          </a:xfrm>
          <a:custGeom>
            <a:avLst/>
            <a:gdLst/>
            <a:ahLst/>
            <a:cxnLst/>
            <a:rect l="l" t="t" r="r" b="b"/>
            <a:pathLst>
              <a:path w="3273238" h="3383891">
                <a:moveTo>
                  <a:pt x="122841" y="0"/>
                </a:moveTo>
                <a:lnTo>
                  <a:pt x="3273238" y="0"/>
                </a:lnTo>
                <a:lnTo>
                  <a:pt x="3273238" y="3291335"/>
                </a:lnTo>
                <a:lnTo>
                  <a:pt x="3118338" y="3331164"/>
                </a:lnTo>
                <a:cubicBezTo>
                  <a:pt x="2949390" y="3365736"/>
                  <a:pt x="2774463" y="3383891"/>
                  <a:pt x="2595295" y="3383891"/>
                </a:cubicBezTo>
                <a:cubicBezTo>
                  <a:pt x="1161953" y="3383891"/>
                  <a:pt x="0" y="2221938"/>
                  <a:pt x="0" y="788596"/>
                </a:cubicBezTo>
                <a:cubicBezTo>
                  <a:pt x="0" y="519845"/>
                  <a:pt x="40850" y="260634"/>
                  <a:pt x="116679" y="16835"/>
                </a:cubicBezTo>
                <a:close/>
              </a:path>
            </a:pathLst>
          </a:custGeom>
          <a:noFill/>
        </p:spPr>
      </p:pic>
      <p:sp>
        <p:nvSpPr>
          <p:cNvPr id="30" name="Freeform: Shape 23">
            <a:extLst>
              <a:ext uri="{FF2B5EF4-FFF2-40B4-BE49-F238E27FC236}">
                <a16:creationId xmlns:a16="http://schemas.microsoft.com/office/drawing/2014/main" id="{CB14CE1B-4BC5-4EF2-BE3D-05E4F580B3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99331" y="3907418"/>
            <a:ext cx="2992669" cy="2950582"/>
          </a:xfrm>
          <a:custGeom>
            <a:avLst/>
            <a:gdLst>
              <a:gd name="connsiteX0" fmla="*/ 2052140 w 2992669"/>
              <a:gd name="connsiteY0" fmla="*/ 0 h 2950582"/>
              <a:gd name="connsiteX1" fmla="*/ 2850926 w 2992669"/>
              <a:gd name="connsiteY1" fmla="*/ 161267 h 2950582"/>
              <a:gd name="connsiteX2" fmla="*/ 2992669 w 2992669"/>
              <a:gd name="connsiteY2" fmla="*/ 229549 h 2950582"/>
              <a:gd name="connsiteX3" fmla="*/ 2992669 w 2992669"/>
              <a:gd name="connsiteY3" fmla="*/ 2950582 h 2950582"/>
              <a:gd name="connsiteX4" fmla="*/ 209274 w 2992669"/>
              <a:gd name="connsiteY4" fmla="*/ 2950582 h 2950582"/>
              <a:gd name="connsiteX5" fmla="*/ 161267 w 2992669"/>
              <a:gd name="connsiteY5" fmla="*/ 2850926 h 2950582"/>
              <a:gd name="connsiteX6" fmla="*/ 0 w 2992669"/>
              <a:gd name="connsiteY6" fmla="*/ 2052140 h 2950582"/>
              <a:gd name="connsiteX7" fmla="*/ 2052140 w 2992669"/>
              <a:gd name="connsiteY7" fmla="*/ 0 h 29505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992669" h="2950582">
                <a:moveTo>
                  <a:pt x="2052140" y="0"/>
                </a:moveTo>
                <a:cubicBezTo>
                  <a:pt x="2335482" y="0"/>
                  <a:pt x="2605411" y="57424"/>
                  <a:pt x="2850926" y="161267"/>
                </a:cubicBezTo>
                <a:lnTo>
                  <a:pt x="2992669" y="229549"/>
                </a:lnTo>
                <a:lnTo>
                  <a:pt x="2992669" y="2950582"/>
                </a:lnTo>
                <a:lnTo>
                  <a:pt x="209274" y="2950582"/>
                </a:lnTo>
                <a:lnTo>
                  <a:pt x="161267" y="2850926"/>
                </a:lnTo>
                <a:cubicBezTo>
                  <a:pt x="57423" y="2605411"/>
                  <a:pt x="0" y="2335482"/>
                  <a:pt x="0" y="2052140"/>
                </a:cubicBezTo>
                <a:cubicBezTo>
                  <a:pt x="0" y="918774"/>
                  <a:pt x="918774" y="0"/>
                  <a:pt x="2052140" y="0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Grafik 8" descr="Gurken, Gemüsegarten, Gurkenpflanzen">
            <a:extLst>
              <a:ext uri="{FF2B5EF4-FFF2-40B4-BE49-F238E27FC236}">
                <a16:creationId xmlns:a16="http://schemas.microsoft.com/office/drawing/2014/main" id="{2F630A28-3A49-822B-9C35-0A4923E2E92C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530" r="8964" b="-2"/>
          <a:stretch>
            <a:fillRect/>
          </a:stretch>
        </p:blipFill>
        <p:spPr bwMode="auto">
          <a:xfrm>
            <a:off x="9363238" y="4071322"/>
            <a:ext cx="2828765" cy="2786678"/>
          </a:xfrm>
          <a:custGeom>
            <a:avLst/>
            <a:gdLst/>
            <a:ahLst/>
            <a:cxnLst/>
            <a:rect l="l" t="t" r="r" b="b"/>
            <a:pathLst>
              <a:path w="2828765" h="2786678">
                <a:moveTo>
                  <a:pt x="1888236" y="0"/>
                </a:moveTo>
                <a:cubicBezTo>
                  <a:pt x="2214125" y="0"/>
                  <a:pt x="2520731" y="82558"/>
                  <a:pt x="2788281" y="227900"/>
                </a:cubicBezTo>
                <a:lnTo>
                  <a:pt x="2828765" y="252495"/>
                </a:lnTo>
                <a:lnTo>
                  <a:pt x="2828765" y="2786678"/>
                </a:lnTo>
                <a:lnTo>
                  <a:pt x="227128" y="2786678"/>
                </a:lnTo>
                <a:lnTo>
                  <a:pt x="148387" y="2623223"/>
                </a:lnTo>
                <a:cubicBezTo>
                  <a:pt x="52837" y="2397318"/>
                  <a:pt x="0" y="2148947"/>
                  <a:pt x="0" y="1888236"/>
                </a:cubicBezTo>
                <a:cubicBezTo>
                  <a:pt x="0" y="845392"/>
                  <a:pt x="845392" y="0"/>
                  <a:pt x="1888236" y="0"/>
                </a:cubicBezTo>
                <a:close/>
              </a:path>
            </a:pathLst>
          </a:custGeom>
          <a:noFill/>
        </p:spPr>
      </p:pic>
    </p:spTree>
    <p:extLst>
      <p:ext uri="{BB962C8B-B14F-4D97-AF65-F5344CB8AC3E}">
        <p14:creationId xmlns:p14="http://schemas.microsoft.com/office/powerpoint/2010/main" val="250818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E08398B8-7B81-470A-ADBF-BC714E3D7D4C}"/>
              </a:ext>
            </a:extLst>
          </p:cNvPr>
          <p:cNvSpPr txBox="1"/>
          <p:nvPr/>
        </p:nvSpPr>
        <p:spPr>
          <a:xfrm>
            <a:off x="3734502" y="4733548"/>
            <a:ext cx="1124124" cy="369332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de-DE" dirty="0">
                <a:latin typeface="Source Sans Pro" panose="020B0503030403020204" pitchFamily="34" charset="0"/>
                <a:ea typeface="Source Sans Pro" panose="020B0503030403020204" pitchFamily="34" charset="0"/>
              </a:rPr>
              <a:t>Zwiebeln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48E7F363-C9C1-4230-B4ED-DC0387804A4B}"/>
              </a:ext>
            </a:extLst>
          </p:cNvPr>
          <p:cNvSpPr txBox="1"/>
          <p:nvPr/>
        </p:nvSpPr>
        <p:spPr>
          <a:xfrm>
            <a:off x="4858626" y="3582367"/>
            <a:ext cx="1233181" cy="369332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de-DE" dirty="0">
                <a:latin typeface="Source Sans Pro" panose="020B0503030403020204" pitchFamily="34" charset="0"/>
                <a:ea typeface="Source Sans Pro" panose="020B0503030403020204" pitchFamily="34" charset="0"/>
              </a:rPr>
              <a:t>Kartoffeln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95C32553-5A1A-42A2-AFAB-05AB45F8046A}"/>
              </a:ext>
            </a:extLst>
          </p:cNvPr>
          <p:cNvSpPr txBox="1"/>
          <p:nvPr/>
        </p:nvSpPr>
        <p:spPr>
          <a:xfrm>
            <a:off x="9012574" y="3993804"/>
            <a:ext cx="1031845" cy="369332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de-DE" dirty="0">
                <a:latin typeface="Source Sans Pro" panose="020B0503030403020204" pitchFamily="34" charset="0"/>
                <a:ea typeface="Source Sans Pro" panose="020B0503030403020204" pitchFamily="34" charset="0"/>
              </a:rPr>
              <a:t>Möhren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17363F54-3DC7-40AA-8217-E8E514880C26}"/>
              </a:ext>
            </a:extLst>
          </p:cNvPr>
          <p:cNvSpPr txBox="1"/>
          <p:nvPr/>
        </p:nvSpPr>
        <p:spPr>
          <a:xfrm>
            <a:off x="750813" y="2143602"/>
            <a:ext cx="1417739" cy="36933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de-DE" dirty="0">
                <a:latin typeface="Source Sans Pro" panose="020B0503030403020204" pitchFamily="34" charset="0"/>
                <a:ea typeface="Source Sans Pro" panose="020B0503030403020204" pitchFamily="34" charset="0"/>
              </a:rPr>
              <a:t>Radieschen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7A4E951C-612E-4702-A2DC-1ACFFD70F211}"/>
              </a:ext>
            </a:extLst>
          </p:cNvPr>
          <p:cNvSpPr txBox="1"/>
          <p:nvPr/>
        </p:nvSpPr>
        <p:spPr>
          <a:xfrm>
            <a:off x="7229212" y="4573622"/>
            <a:ext cx="946557" cy="36933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de-DE" dirty="0">
                <a:latin typeface="Source Sans Pro" panose="020B0503030403020204" pitchFamily="34" charset="0"/>
                <a:ea typeface="Source Sans Pro" panose="020B0503030403020204" pitchFamily="34" charset="0"/>
              </a:rPr>
              <a:t>Sellerie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34F39E18-1E18-418C-B4DA-F4B949B6B9C8}"/>
              </a:ext>
            </a:extLst>
          </p:cNvPr>
          <p:cNvSpPr txBox="1"/>
          <p:nvPr/>
        </p:nvSpPr>
        <p:spPr>
          <a:xfrm>
            <a:off x="7499409" y="2811526"/>
            <a:ext cx="1154883" cy="36933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de-DE" dirty="0">
                <a:latin typeface="Source Sans Pro" panose="020B0503030403020204" pitchFamily="34" charset="0"/>
                <a:ea typeface="Source Sans Pro" panose="020B0503030403020204" pitchFamily="34" charset="0"/>
              </a:rPr>
              <a:t>Tomaten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ED2C6AB3-7613-477A-B04C-804D25D606CD}"/>
              </a:ext>
            </a:extLst>
          </p:cNvPr>
          <p:cNvSpPr txBox="1"/>
          <p:nvPr/>
        </p:nvSpPr>
        <p:spPr>
          <a:xfrm>
            <a:off x="10117122" y="2811526"/>
            <a:ext cx="855677" cy="36933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de-DE" dirty="0">
                <a:latin typeface="Source Sans Pro" panose="020B0503030403020204" pitchFamily="34" charset="0"/>
                <a:ea typeface="Source Sans Pro" panose="020B0503030403020204" pitchFamily="34" charset="0"/>
              </a:rPr>
              <a:t>Kürbis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1BEEAC06-C9EA-443D-9722-E3D921A1FFAB}"/>
              </a:ext>
            </a:extLst>
          </p:cNvPr>
          <p:cNvSpPr txBox="1"/>
          <p:nvPr/>
        </p:nvSpPr>
        <p:spPr>
          <a:xfrm>
            <a:off x="2403444" y="3397701"/>
            <a:ext cx="1233182" cy="36933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de-DE" dirty="0">
                <a:latin typeface="Source Sans Pro" panose="020B0503030403020204" pitchFamily="34" charset="0"/>
                <a:ea typeface="Source Sans Pro" panose="020B0503030403020204" pitchFamily="34" charset="0"/>
              </a:rPr>
              <a:t>Knoblauch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AC08A2BD-E22D-44A9-BE66-C16AE7D26076}"/>
              </a:ext>
            </a:extLst>
          </p:cNvPr>
          <p:cNvSpPr txBox="1"/>
          <p:nvPr/>
        </p:nvSpPr>
        <p:spPr>
          <a:xfrm>
            <a:off x="5286462" y="2104699"/>
            <a:ext cx="809538" cy="369332"/>
          </a:xfrm>
          <a:prstGeom prst="rect">
            <a:avLst/>
          </a:prstGeom>
          <a:noFill/>
          <a:ln w="3810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de-DE" dirty="0">
                <a:latin typeface="Source Sans Pro" panose="020B0503030403020204" pitchFamily="34" charset="0"/>
                <a:ea typeface="Source Sans Pro" panose="020B0503030403020204" pitchFamily="34" charset="0"/>
              </a:rPr>
              <a:t>Gurke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FFC3DDE6-1955-4858-8263-C4E24CD48582}"/>
              </a:ext>
            </a:extLst>
          </p:cNvPr>
          <p:cNvSpPr txBox="1"/>
          <p:nvPr/>
        </p:nvSpPr>
        <p:spPr>
          <a:xfrm>
            <a:off x="3456961" y="2329771"/>
            <a:ext cx="985707" cy="369332"/>
          </a:xfrm>
          <a:prstGeom prst="rect">
            <a:avLst/>
          </a:prstGeom>
          <a:noFill/>
          <a:ln w="3810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de-DE" dirty="0">
                <a:latin typeface="Source Sans Pro" panose="020B0503030403020204" pitchFamily="34" charset="0"/>
                <a:ea typeface="Source Sans Pro" panose="020B0503030403020204" pitchFamily="34" charset="0"/>
              </a:rPr>
              <a:t>Bohnen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0422258B-0A50-4ED2-BFAF-3ED1701E096D}"/>
              </a:ext>
            </a:extLst>
          </p:cNvPr>
          <p:cNvSpPr txBox="1"/>
          <p:nvPr/>
        </p:nvSpPr>
        <p:spPr>
          <a:xfrm>
            <a:off x="1085323" y="4836895"/>
            <a:ext cx="748720" cy="369332"/>
          </a:xfrm>
          <a:prstGeom prst="rect">
            <a:avLst/>
          </a:prstGeom>
          <a:noFill/>
          <a:ln w="3810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de-DE" dirty="0">
                <a:latin typeface="Source Sans Pro" panose="020B0503030403020204" pitchFamily="34" charset="0"/>
                <a:ea typeface="Source Sans Pro" panose="020B0503030403020204" pitchFamily="34" charset="0"/>
              </a:rPr>
              <a:t>Kohl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5F9B9202-E58F-47B9-8B9B-4F965638A09D}"/>
              </a:ext>
            </a:extLst>
          </p:cNvPr>
          <p:cNvSpPr txBox="1"/>
          <p:nvPr/>
        </p:nvSpPr>
        <p:spPr>
          <a:xfrm>
            <a:off x="7702490" y="5867451"/>
            <a:ext cx="748720" cy="369332"/>
          </a:xfrm>
          <a:prstGeom prst="rect">
            <a:avLst/>
          </a:prstGeom>
          <a:noFill/>
          <a:ln w="3810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de-DE" dirty="0">
                <a:latin typeface="Source Sans Pro" panose="020B0503030403020204" pitchFamily="34" charset="0"/>
                <a:ea typeface="Source Sans Pro" panose="020B0503030403020204" pitchFamily="34" charset="0"/>
              </a:rPr>
              <a:t>Mais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E20E351A-1AC0-4AA1-AB65-CB4572B3A955}"/>
              </a:ext>
            </a:extLst>
          </p:cNvPr>
          <p:cNvSpPr txBox="1"/>
          <p:nvPr/>
        </p:nvSpPr>
        <p:spPr>
          <a:xfrm>
            <a:off x="1066801" y="396198"/>
            <a:ext cx="10050011" cy="1200329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extLst>
              <a:ext uri="{C807C97D-BFC1-408E-A445-0C87EB9F89A2}">
                <ask:lineSketchStyleProps xmlns:ask="http://schemas.microsoft.com/office/drawing/2018/sketchyshapes" sd="1569461464">
                  <a:custGeom>
                    <a:avLst/>
                    <a:gdLst>
                      <a:gd name="connsiteX0" fmla="*/ 0 w 10050011"/>
                      <a:gd name="connsiteY0" fmla="*/ 0 h 1200329"/>
                      <a:gd name="connsiteX1" fmla="*/ 871001 w 10050011"/>
                      <a:gd name="connsiteY1" fmla="*/ 0 h 1200329"/>
                      <a:gd name="connsiteX2" fmla="*/ 1239501 w 10050011"/>
                      <a:gd name="connsiteY2" fmla="*/ 0 h 1200329"/>
                      <a:gd name="connsiteX3" fmla="*/ 1608002 w 10050011"/>
                      <a:gd name="connsiteY3" fmla="*/ 0 h 1200329"/>
                      <a:gd name="connsiteX4" fmla="*/ 2378503 w 10050011"/>
                      <a:gd name="connsiteY4" fmla="*/ 0 h 1200329"/>
                      <a:gd name="connsiteX5" fmla="*/ 3149003 w 10050011"/>
                      <a:gd name="connsiteY5" fmla="*/ 0 h 1200329"/>
                      <a:gd name="connsiteX6" fmla="*/ 3919504 w 10050011"/>
                      <a:gd name="connsiteY6" fmla="*/ 0 h 1200329"/>
                      <a:gd name="connsiteX7" fmla="*/ 4690005 w 10050011"/>
                      <a:gd name="connsiteY7" fmla="*/ 0 h 1200329"/>
                      <a:gd name="connsiteX8" fmla="*/ 5460506 w 10050011"/>
                      <a:gd name="connsiteY8" fmla="*/ 0 h 1200329"/>
                      <a:gd name="connsiteX9" fmla="*/ 6130507 w 10050011"/>
                      <a:gd name="connsiteY9" fmla="*/ 0 h 1200329"/>
                      <a:gd name="connsiteX10" fmla="*/ 6599507 w 10050011"/>
                      <a:gd name="connsiteY10" fmla="*/ 0 h 1200329"/>
                      <a:gd name="connsiteX11" fmla="*/ 7370008 w 10050011"/>
                      <a:gd name="connsiteY11" fmla="*/ 0 h 1200329"/>
                      <a:gd name="connsiteX12" fmla="*/ 8040009 w 10050011"/>
                      <a:gd name="connsiteY12" fmla="*/ 0 h 1200329"/>
                      <a:gd name="connsiteX13" fmla="*/ 8509009 w 10050011"/>
                      <a:gd name="connsiteY13" fmla="*/ 0 h 1200329"/>
                      <a:gd name="connsiteX14" fmla="*/ 9179010 w 10050011"/>
                      <a:gd name="connsiteY14" fmla="*/ 0 h 1200329"/>
                      <a:gd name="connsiteX15" fmla="*/ 10050011 w 10050011"/>
                      <a:gd name="connsiteY15" fmla="*/ 0 h 1200329"/>
                      <a:gd name="connsiteX16" fmla="*/ 10050011 w 10050011"/>
                      <a:gd name="connsiteY16" fmla="*/ 600165 h 1200329"/>
                      <a:gd name="connsiteX17" fmla="*/ 10050011 w 10050011"/>
                      <a:gd name="connsiteY17" fmla="*/ 1200329 h 1200329"/>
                      <a:gd name="connsiteX18" fmla="*/ 9380010 w 10050011"/>
                      <a:gd name="connsiteY18" fmla="*/ 1200329 h 1200329"/>
                      <a:gd name="connsiteX19" fmla="*/ 8509009 w 10050011"/>
                      <a:gd name="connsiteY19" fmla="*/ 1200329 h 1200329"/>
                      <a:gd name="connsiteX20" fmla="*/ 7839009 w 10050011"/>
                      <a:gd name="connsiteY20" fmla="*/ 1200329 h 1200329"/>
                      <a:gd name="connsiteX21" fmla="*/ 7169008 w 10050011"/>
                      <a:gd name="connsiteY21" fmla="*/ 1200329 h 1200329"/>
                      <a:gd name="connsiteX22" fmla="*/ 6599507 w 10050011"/>
                      <a:gd name="connsiteY22" fmla="*/ 1200329 h 1200329"/>
                      <a:gd name="connsiteX23" fmla="*/ 5929506 w 10050011"/>
                      <a:gd name="connsiteY23" fmla="*/ 1200329 h 1200329"/>
                      <a:gd name="connsiteX24" fmla="*/ 5360006 w 10050011"/>
                      <a:gd name="connsiteY24" fmla="*/ 1200329 h 1200329"/>
                      <a:gd name="connsiteX25" fmla="*/ 4489005 w 10050011"/>
                      <a:gd name="connsiteY25" fmla="*/ 1200329 h 1200329"/>
                      <a:gd name="connsiteX26" fmla="*/ 4120505 w 10050011"/>
                      <a:gd name="connsiteY26" fmla="*/ 1200329 h 1200329"/>
                      <a:gd name="connsiteX27" fmla="*/ 3350004 w 10050011"/>
                      <a:gd name="connsiteY27" fmla="*/ 1200329 h 1200329"/>
                      <a:gd name="connsiteX28" fmla="*/ 2680003 w 10050011"/>
                      <a:gd name="connsiteY28" fmla="*/ 1200329 h 1200329"/>
                      <a:gd name="connsiteX29" fmla="*/ 1909502 w 10050011"/>
                      <a:gd name="connsiteY29" fmla="*/ 1200329 h 1200329"/>
                      <a:gd name="connsiteX30" fmla="*/ 1340001 w 10050011"/>
                      <a:gd name="connsiteY30" fmla="*/ 1200329 h 1200329"/>
                      <a:gd name="connsiteX31" fmla="*/ 670001 w 10050011"/>
                      <a:gd name="connsiteY31" fmla="*/ 1200329 h 1200329"/>
                      <a:gd name="connsiteX32" fmla="*/ 0 w 10050011"/>
                      <a:gd name="connsiteY32" fmla="*/ 1200329 h 1200329"/>
                      <a:gd name="connsiteX33" fmla="*/ 0 w 10050011"/>
                      <a:gd name="connsiteY33" fmla="*/ 588161 h 1200329"/>
                      <a:gd name="connsiteX34" fmla="*/ 0 w 10050011"/>
                      <a:gd name="connsiteY34" fmla="*/ 0 h 120032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</a:cxnLst>
                    <a:rect l="l" t="t" r="r" b="b"/>
                    <a:pathLst>
                      <a:path w="10050011" h="1200329" extrusionOk="0">
                        <a:moveTo>
                          <a:pt x="0" y="0"/>
                        </a:moveTo>
                        <a:cubicBezTo>
                          <a:pt x="253169" y="7297"/>
                          <a:pt x="505977" y="-34831"/>
                          <a:pt x="871001" y="0"/>
                        </a:cubicBezTo>
                        <a:cubicBezTo>
                          <a:pt x="1236025" y="34831"/>
                          <a:pt x="1089050" y="1897"/>
                          <a:pt x="1239501" y="0"/>
                        </a:cubicBezTo>
                        <a:cubicBezTo>
                          <a:pt x="1389952" y="-1897"/>
                          <a:pt x="1499633" y="4947"/>
                          <a:pt x="1608002" y="0"/>
                        </a:cubicBezTo>
                        <a:cubicBezTo>
                          <a:pt x="1716371" y="-4947"/>
                          <a:pt x="2056099" y="-8936"/>
                          <a:pt x="2378503" y="0"/>
                        </a:cubicBezTo>
                        <a:cubicBezTo>
                          <a:pt x="2700907" y="8936"/>
                          <a:pt x="2807201" y="-4809"/>
                          <a:pt x="3149003" y="0"/>
                        </a:cubicBezTo>
                        <a:cubicBezTo>
                          <a:pt x="3490805" y="4809"/>
                          <a:pt x="3752921" y="-31910"/>
                          <a:pt x="3919504" y="0"/>
                        </a:cubicBezTo>
                        <a:cubicBezTo>
                          <a:pt x="4086087" y="31910"/>
                          <a:pt x="4439912" y="25283"/>
                          <a:pt x="4690005" y="0"/>
                        </a:cubicBezTo>
                        <a:cubicBezTo>
                          <a:pt x="4940098" y="-25283"/>
                          <a:pt x="5136156" y="32450"/>
                          <a:pt x="5460506" y="0"/>
                        </a:cubicBezTo>
                        <a:cubicBezTo>
                          <a:pt x="5784856" y="-32450"/>
                          <a:pt x="5875814" y="-27740"/>
                          <a:pt x="6130507" y="0"/>
                        </a:cubicBezTo>
                        <a:cubicBezTo>
                          <a:pt x="6385200" y="27740"/>
                          <a:pt x="6475841" y="12764"/>
                          <a:pt x="6599507" y="0"/>
                        </a:cubicBezTo>
                        <a:cubicBezTo>
                          <a:pt x="6723173" y="-12764"/>
                          <a:pt x="7005360" y="-14145"/>
                          <a:pt x="7370008" y="0"/>
                        </a:cubicBezTo>
                        <a:cubicBezTo>
                          <a:pt x="7734656" y="14145"/>
                          <a:pt x="7893573" y="-9953"/>
                          <a:pt x="8040009" y="0"/>
                        </a:cubicBezTo>
                        <a:cubicBezTo>
                          <a:pt x="8186445" y="9953"/>
                          <a:pt x="8324715" y="22604"/>
                          <a:pt x="8509009" y="0"/>
                        </a:cubicBezTo>
                        <a:cubicBezTo>
                          <a:pt x="8693303" y="-22604"/>
                          <a:pt x="8867457" y="32429"/>
                          <a:pt x="9179010" y="0"/>
                        </a:cubicBezTo>
                        <a:cubicBezTo>
                          <a:pt x="9490563" y="-32429"/>
                          <a:pt x="9765062" y="-22913"/>
                          <a:pt x="10050011" y="0"/>
                        </a:cubicBezTo>
                        <a:cubicBezTo>
                          <a:pt x="10065921" y="283977"/>
                          <a:pt x="10027584" y="303823"/>
                          <a:pt x="10050011" y="600165"/>
                        </a:cubicBezTo>
                        <a:cubicBezTo>
                          <a:pt x="10072438" y="896508"/>
                          <a:pt x="10030440" y="1076835"/>
                          <a:pt x="10050011" y="1200329"/>
                        </a:cubicBezTo>
                        <a:cubicBezTo>
                          <a:pt x="9780665" y="1200262"/>
                          <a:pt x="9680202" y="1214721"/>
                          <a:pt x="9380010" y="1200329"/>
                        </a:cubicBezTo>
                        <a:cubicBezTo>
                          <a:pt x="9079818" y="1185937"/>
                          <a:pt x="8914116" y="1215245"/>
                          <a:pt x="8509009" y="1200329"/>
                        </a:cubicBezTo>
                        <a:cubicBezTo>
                          <a:pt x="8103902" y="1185413"/>
                          <a:pt x="8112204" y="1181491"/>
                          <a:pt x="7839009" y="1200329"/>
                        </a:cubicBezTo>
                        <a:cubicBezTo>
                          <a:pt x="7565814" y="1219167"/>
                          <a:pt x="7432904" y="1180579"/>
                          <a:pt x="7169008" y="1200329"/>
                        </a:cubicBezTo>
                        <a:cubicBezTo>
                          <a:pt x="6905112" y="1220079"/>
                          <a:pt x="6730052" y="1176843"/>
                          <a:pt x="6599507" y="1200329"/>
                        </a:cubicBezTo>
                        <a:cubicBezTo>
                          <a:pt x="6468962" y="1223815"/>
                          <a:pt x="6188534" y="1202069"/>
                          <a:pt x="5929506" y="1200329"/>
                        </a:cubicBezTo>
                        <a:cubicBezTo>
                          <a:pt x="5670478" y="1198589"/>
                          <a:pt x="5590851" y="1202013"/>
                          <a:pt x="5360006" y="1200329"/>
                        </a:cubicBezTo>
                        <a:cubicBezTo>
                          <a:pt x="5129161" y="1198645"/>
                          <a:pt x="4820628" y="1166152"/>
                          <a:pt x="4489005" y="1200329"/>
                        </a:cubicBezTo>
                        <a:cubicBezTo>
                          <a:pt x="4157382" y="1234506"/>
                          <a:pt x="4214302" y="1184641"/>
                          <a:pt x="4120505" y="1200329"/>
                        </a:cubicBezTo>
                        <a:cubicBezTo>
                          <a:pt x="4026708" y="1216017"/>
                          <a:pt x="3641549" y="1200095"/>
                          <a:pt x="3350004" y="1200329"/>
                        </a:cubicBezTo>
                        <a:cubicBezTo>
                          <a:pt x="3058459" y="1200563"/>
                          <a:pt x="2846622" y="1182575"/>
                          <a:pt x="2680003" y="1200329"/>
                        </a:cubicBezTo>
                        <a:cubicBezTo>
                          <a:pt x="2513384" y="1218083"/>
                          <a:pt x="2269178" y="1217406"/>
                          <a:pt x="1909502" y="1200329"/>
                        </a:cubicBezTo>
                        <a:cubicBezTo>
                          <a:pt x="1549826" y="1183252"/>
                          <a:pt x="1513601" y="1186444"/>
                          <a:pt x="1340001" y="1200329"/>
                        </a:cubicBezTo>
                        <a:cubicBezTo>
                          <a:pt x="1166401" y="1214214"/>
                          <a:pt x="1003149" y="1182825"/>
                          <a:pt x="670001" y="1200329"/>
                        </a:cubicBezTo>
                        <a:cubicBezTo>
                          <a:pt x="336853" y="1217833"/>
                          <a:pt x="317782" y="1190813"/>
                          <a:pt x="0" y="1200329"/>
                        </a:cubicBezTo>
                        <a:cubicBezTo>
                          <a:pt x="-7085" y="968700"/>
                          <a:pt x="-23625" y="740095"/>
                          <a:pt x="0" y="588161"/>
                        </a:cubicBezTo>
                        <a:cubicBezTo>
                          <a:pt x="23625" y="436227"/>
                          <a:pt x="26632" y="186819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 algn="just"/>
            <a:r>
              <a:rPr lang="de-DE" dirty="0">
                <a:latin typeface="Source Sans Pro" panose="020B0503030403020204" pitchFamily="34" charset="0"/>
                <a:ea typeface="Source Sans Pro" panose="020B0503030403020204" pitchFamily="34" charset="0"/>
              </a:rPr>
              <a:t>Erstellt einen sogenannten Konfliktgraphen: Verbindet alle Gemüsekarten, die sich wegen </a:t>
            </a:r>
            <a:r>
              <a:rPr lang="de-DE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negativen Wechselwirkungen</a:t>
            </a:r>
            <a:r>
              <a:rPr lang="de-DE" dirty="0">
                <a:latin typeface="Source Sans Pro" panose="020B0503030403020204" pitchFamily="34" charset="0"/>
                <a:ea typeface="Source Sans Pro" panose="020B0503030403020204" pitchFamily="34" charset="0"/>
              </a:rPr>
              <a:t> und nach den Informationen aus der </a:t>
            </a:r>
            <a:r>
              <a:rPr lang="de-DE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Tabelle 1: „Günstige“ und „ungünstige“ Beet-Nachbarn </a:t>
            </a:r>
            <a:r>
              <a:rPr lang="de-DE" dirty="0">
                <a:latin typeface="Source Sans Pro" panose="020B0503030403020204" pitchFamily="34" charset="0"/>
                <a:ea typeface="Source Sans Pro" panose="020B0503030403020204" pitchFamily="34" charset="0"/>
              </a:rPr>
              <a:t>nicht vertragen (also zwischen denen es einen Konflikt gibt), indem ihr unter „Einfügen“ und „Formen“ die „Linie“ auswählt und Verbindungsstrecken auf der Folie einfügt.</a:t>
            </a:r>
          </a:p>
        </p:txBody>
      </p:sp>
    </p:spTree>
    <p:extLst>
      <p:ext uri="{BB962C8B-B14F-4D97-AF65-F5344CB8AC3E}">
        <p14:creationId xmlns:p14="http://schemas.microsoft.com/office/powerpoint/2010/main" val="19835933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chseck 3">
            <a:extLst>
              <a:ext uri="{FF2B5EF4-FFF2-40B4-BE49-F238E27FC236}">
                <a16:creationId xmlns:a16="http://schemas.microsoft.com/office/drawing/2014/main" id="{707D428A-6B68-4801-8867-D642ADC2190A}"/>
              </a:ext>
            </a:extLst>
          </p:cNvPr>
          <p:cNvSpPr/>
          <p:nvPr/>
        </p:nvSpPr>
        <p:spPr>
          <a:xfrm>
            <a:off x="3617053" y="2075082"/>
            <a:ext cx="4957893" cy="4330307"/>
          </a:xfrm>
          <a:prstGeom prst="hexagon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6" name="Gerader Verbinder 5">
            <a:extLst>
              <a:ext uri="{FF2B5EF4-FFF2-40B4-BE49-F238E27FC236}">
                <a16:creationId xmlns:a16="http://schemas.microsoft.com/office/drawing/2014/main" id="{EBC0129F-160B-40EE-BC43-3EEA77659BE7}"/>
              </a:ext>
            </a:extLst>
          </p:cNvPr>
          <p:cNvCxnSpPr>
            <a:stCxn id="4" idx="4"/>
            <a:endCxn id="4" idx="1"/>
          </p:cNvCxnSpPr>
          <p:nvPr/>
        </p:nvCxnSpPr>
        <p:spPr>
          <a:xfrm>
            <a:off x="4699630" y="2075083"/>
            <a:ext cx="2792739" cy="433030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r Verbinder 7">
            <a:extLst>
              <a:ext uri="{FF2B5EF4-FFF2-40B4-BE49-F238E27FC236}">
                <a16:creationId xmlns:a16="http://schemas.microsoft.com/office/drawing/2014/main" id="{2CF6CE17-FCC4-4E95-96A9-F6E9E60D6D9E}"/>
              </a:ext>
            </a:extLst>
          </p:cNvPr>
          <p:cNvCxnSpPr>
            <a:stCxn id="4" idx="3"/>
            <a:endCxn id="4" idx="0"/>
          </p:cNvCxnSpPr>
          <p:nvPr/>
        </p:nvCxnSpPr>
        <p:spPr>
          <a:xfrm>
            <a:off x="3617053" y="4240236"/>
            <a:ext cx="495789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r Verbinder 9">
            <a:extLst>
              <a:ext uri="{FF2B5EF4-FFF2-40B4-BE49-F238E27FC236}">
                <a16:creationId xmlns:a16="http://schemas.microsoft.com/office/drawing/2014/main" id="{3B37859A-CA2A-4BD8-8682-8BF1576CD88A}"/>
              </a:ext>
            </a:extLst>
          </p:cNvPr>
          <p:cNvCxnSpPr>
            <a:stCxn id="4" idx="2"/>
            <a:endCxn id="4" idx="5"/>
          </p:cNvCxnSpPr>
          <p:nvPr/>
        </p:nvCxnSpPr>
        <p:spPr>
          <a:xfrm flipV="1">
            <a:off x="4699630" y="2075083"/>
            <a:ext cx="2792739" cy="433030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r Verbinder 11">
            <a:extLst>
              <a:ext uri="{FF2B5EF4-FFF2-40B4-BE49-F238E27FC236}">
                <a16:creationId xmlns:a16="http://schemas.microsoft.com/office/drawing/2014/main" id="{ED13F5DC-BD16-49BF-8F40-D28D1CCAB382}"/>
              </a:ext>
            </a:extLst>
          </p:cNvPr>
          <p:cNvCxnSpPr>
            <a:cxnSpLocks/>
          </p:cNvCxnSpPr>
          <p:nvPr/>
        </p:nvCxnSpPr>
        <p:spPr>
          <a:xfrm>
            <a:off x="4118994" y="3204594"/>
            <a:ext cx="3906473" cy="207128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A5A23E23-B9C8-489E-8E81-F4A1394A00FA}"/>
              </a:ext>
            </a:extLst>
          </p:cNvPr>
          <p:cNvCxnSpPr>
            <a:cxnSpLocks/>
          </p:cNvCxnSpPr>
          <p:nvPr/>
        </p:nvCxnSpPr>
        <p:spPr>
          <a:xfrm flipV="1">
            <a:off x="4194495" y="3120705"/>
            <a:ext cx="3800213" cy="227341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Gerader Verbinder 18">
            <a:extLst>
              <a:ext uri="{FF2B5EF4-FFF2-40B4-BE49-F238E27FC236}">
                <a16:creationId xmlns:a16="http://schemas.microsoft.com/office/drawing/2014/main" id="{CB3A8F0B-5F86-4DAB-BFF0-6F6DD0B44281}"/>
              </a:ext>
            </a:extLst>
          </p:cNvPr>
          <p:cNvCxnSpPr/>
          <p:nvPr/>
        </p:nvCxnSpPr>
        <p:spPr>
          <a:xfrm>
            <a:off x="6049860" y="2087269"/>
            <a:ext cx="89482" cy="433030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feld 20">
            <a:extLst>
              <a:ext uri="{FF2B5EF4-FFF2-40B4-BE49-F238E27FC236}">
                <a16:creationId xmlns:a16="http://schemas.microsoft.com/office/drawing/2014/main" id="{A76534B2-8E45-426E-A7BF-E52898DA3049}"/>
              </a:ext>
            </a:extLst>
          </p:cNvPr>
          <p:cNvSpPr txBox="1"/>
          <p:nvPr/>
        </p:nvSpPr>
        <p:spPr>
          <a:xfrm>
            <a:off x="5075839" y="2214695"/>
            <a:ext cx="871955" cy="36911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AAE3DB91-EFE4-4D63-BE66-CC7CAEA53AFA}"/>
              </a:ext>
            </a:extLst>
          </p:cNvPr>
          <p:cNvSpPr txBox="1"/>
          <p:nvPr/>
        </p:nvSpPr>
        <p:spPr>
          <a:xfrm>
            <a:off x="7053345" y="2899795"/>
            <a:ext cx="714862" cy="32917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D2D62DB0-A5B5-418A-B9E0-2B3C258518D2}"/>
              </a:ext>
            </a:extLst>
          </p:cNvPr>
          <p:cNvSpPr txBox="1"/>
          <p:nvPr/>
        </p:nvSpPr>
        <p:spPr>
          <a:xfrm>
            <a:off x="7291508" y="3703346"/>
            <a:ext cx="871955" cy="36911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BF0500B8-CEA6-4356-AB8A-A3C3992DAEB3}"/>
              </a:ext>
            </a:extLst>
          </p:cNvPr>
          <p:cNvSpPr txBox="1"/>
          <p:nvPr/>
        </p:nvSpPr>
        <p:spPr>
          <a:xfrm>
            <a:off x="6188330" y="2214695"/>
            <a:ext cx="871955" cy="36911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  <p:sp>
        <p:nvSpPr>
          <p:cNvPr id="28" name="Textfeld 27">
            <a:extLst>
              <a:ext uri="{FF2B5EF4-FFF2-40B4-BE49-F238E27FC236}">
                <a16:creationId xmlns:a16="http://schemas.microsoft.com/office/drawing/2014/main" id="{0DECEDDA-5224-405B-9C50-AC4BED2CD0DE}"/>
              </a:ext>
            </a:extLst>
          </p:cNvPr>
          <p:cNvSpPr txBox="1"/>
          <p:nvPr/>
        </p:nvSpPr>
        <p:spPr>
          <a:xfrm>
            <a:off x="7355746" y="4408019"/>
            <a:ext cx="871955" cy="36911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  <p:sp>
        <p:nvSpPr>
          <p:cNvPr id="29" name="Textfeld 28">
            <a:extLst>
              <a:ext uri="{FF2B5EF4-FFF2-40B4-BE49-F238E27FC236}">
                <a16:creationId xmlns:a16="http://schemas.microsoft.com/office/drawing/2014/main" id="{F9D1E305-CDC4-4B7B-80B5-1E5F34EDFDBD}"/>
              </a:ext>
            </a:extLst>
          </p:cNvPr>
          <p:cNvSpPr txBox="1"/>
          <p:nvPr/>
        </p:nvSpPr>
        <p:spPr>
          <a:xfrm>
            <a:off x="3961501" y="4324126"/>
            <a:ext cx="871955" cy="36911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  <p:sp>
        <p:nvSpPr>
          <p:cNvPr id="30" name="Textfeld 29">
            <a:extLst>
              <a:ext uri="{FF2B5EF4-FFF2-40B4-BE49-F238E27FC236}">
                <a16:creationId xmlns:a16="http://schemas.microsoft.com/office/drawing/2014/main" id="{5A4408AD-740C-48EF-8107-2AEBE118A6D1}"/>
              </a:ext>
            </a:extLst>
          </p:cNvPr>
          <p:cNvSpPr txBox="1"/>
          <p:nvPr/>
        </p:nvSpPr>
        <p:spPr>
          <a:xfrm>
            <a:off x="5123695" y="5861304"/>
            <a:ext cx="871955" cy="36911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  <p:sp>
        <p:nvSpPr>
          <p:cNvPr id="31" name="Textfeld 30">
            <a:extLst>
              <a:ext uri="{FF2B5EF4-FFF2-40B4-BE49-F238E27FC236}">
                <a16:creationId xmlns:a16="http://schemas.microsoft.com/office/drawing/2014/main" id="{870155D1-6570-4C0A-895F-390B7BB38BE4}"/>
              </a:ext>
            </a:extLst>
          </p:cNvPr>
          <p:cNvSpPr txBox="1"/>
          <p:nvPr/>
        </p:nvSpPr>
        <p:spPr>
          <a:xfrm>
            <a:off x="4371166" y="5286963"/>
            <a:ext cx="764691" cy="36911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  <p:sp>
        <p:nvSpPr>
          <p:cNvPr id="32" name="Textfeld 31">
            <a:extLst>
              <a:ext uri="{FF2B5EF4-FFF2-40B4-BE49-F238E27FC236}">
                <a16:creationId xmlns:a16="http://schemas.microsoft.com/office/drawing/2014/main" id="{CA05C69D-11A2-482E-830D-761A0D89E3A7}"/>
              </a:ext>
            </a:extLst>
          </p:cNvPr>
          <p:cNvSpPr txBox="1"/>
          <p:nvPr/>
        </p:nvSpPr>
        <p:spPr>
          <a:xfrm>
            <a:off x="6188330" y="5861304"/>
            <a:ext cx="871955" cy="36911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  <p:sp>
        <p:nvSpPr>
          <p:cNvPr id="33" name="Textfeld 32">
            <a:extLst>
              <a:ext uri="{FF2B5EF4-FFF2-40B4-BE49-F238E27FC236}">
                <a16:creationId xmlns:a16="http://schemas.microsoft.com/office/drawing/2014/main" id="{988D1393-1A35-4889-B7B6-82A2DAE9C0E6}"/>
              </a:ext>
            </a:extLst>
          </p:cNvPr>
          <p:cNvSpPr txBox="1"/>
          <p:nvPr/>
        </p:nvSpPr>
        <p:spPr>
          <a:xfrm>
            <a:off x="7045848" y="5213558"/>
            <a:ext cx="722359" cy="32737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  <p:sp>
        <p:nvSpPr>
          <p:cNvPr id="34" name="Textfeld 33">
            <a:extLst>
              <a:ext uri="{FF2B5EF4-FFF2-40B4-BE49-F238E27FC236}">
                <a16:creationId xmlns:a16="http://schemas.microsoft.com/office/drawing/2014/main" id="{CE1408F5-370C-440D-8B02-FD619DDF0E90}"/>
              </a:ext>
            </a:extLst>
          </p:cNvPr>
          <p:cNvSpPr txBox="1"/>
          <p:nvPr/>
        </p:nvSpPr>
        <p:spPr>
          <a:xfrm>
            <a:off x="4397477" y="2951526"/>
            <a:ext cx="871955" cy="36911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  <p:sp>
        <p:nvSpPr>
          <p:cNvPr id="35" name="Textfeld 34">
            <a:extLst>
              <a:ext uri="{FF2B5EF4-FFF2-40B4-BE49-F238E27FC236}">
                <a16:creationId xmlns:a16="http://schemas.microsoft.com/office/drawing/2014/main" id="{BFA57105-7894-4738-BD5A-E6A93F785300}"/>
              </a:ext>
            </a:extLst>
          </p:cNvPr>
          <p:cNvSpPr txBox="1"/>
          <p:nvPr/>
        </p:nvSpPr>
        <p:spPr>
          <a:xfrm>
            <a:off x="3961500" y="3718722"/>
            <a:ext cx="871955" cy="36911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  <p:sp>
        <p:nvSpPr>
          <p:cNvPr id="36" name="Textfeld 35">
            <a:extLst>
              <a:ext uri="{FF2B5EF4-FFF2-40B4-BE49-F238E27FC236}">
                <a16:creationId xmlns:a16="http://schemas.microsoft.com/office/drawing/2014/main" id="{5C3418D5-8AB5-4D76-A111-A8F8FB00153D}"/>
              </a:ext>
            </a:extLst>
          </p:cNvPr>
          <p:cNvSpPr txBox="1"/>
          <p:nvPr/>
        </p:nvSpPr>
        <p:spPr>
          <a:xfrm>
            <a:off x="922788" y="419756"/>
            <a:ext cx="10050011" cy="1200329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just"/>
            <a:r>
              <a:rPr lang="de-DE" dirty="0">
                <a:latin typeface="Source Sans Pro" panose="020B0503030403020204" pitchFamily="34" charset="0"/>
                <a:ea typeface="Source Sans Pro" panose="020B0503030403020204" pitchFamily="34" charset="0"/>
              </a:rPr>
              <a:t>Ergänzt in den </a:t>
            </a:r>
            <a:r>
              <a:rPr lang="de-DE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12 Dreiecken </a:t>
            </a:r>
            <a:r>
              <a:rPr lang="de-DE" dirty="0">
                <a:latin typeface="Source Sans Pro" panose="020B0503030403020204" pitchFamily="34" charset="0"/>
                <a:ea typeface="Source Sans Pro" panose="020B0503030403020204" pitchFamily="34" charset="0"/>
              </a:rPr>
              <a:t>die jeweilige Gemüsesorte so, dass mithilfe des Konfliktgraphen möglichst viele Beet-Nachbarn sich positiv beeinflussen und keine unverträglichen Gemüsesorten nebeneinander liegen. Schreibt dazu den Namen des Gemüses in das jeweilige Textfeld und ändert die Rahmenfarbe entsprechend.</a:t>
            </a:r>
          </a:p>
        </p:txBody>
      </p:sp>
    </p:spTree>
    <p:extLst>
      <p:ext uri="{BB962C8B-B14F-4D97-AF65-F5344CB8AC3E}">
        <p14:creationId xmlns:p14="http://schemas.microsoft.com/office/powerpoint/2010/main" val="8036121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126</Words>
  <Application>Microsoft Office PowerPoint</Application>
  <PresentationFormat>Breitbild</PresentationFormat>
  <Paragraphs>16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Source Sans Pro</vt:lpstr>
      <vt:lpstr>Office</vt:lpstr>
      <vt:lpstr>Pinnwand: Konfliktgraphen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Pinnwand: Konfliktgraphen</dc:title>
  <dc:creator>Luca Janis Erbe</dc:creator>
  <cp:lastModifiedBy>Bergmann, Saskia</cp:lastModifiedBy>
  <cp:revision>7</cp:revision>
  <dcterms:created xsi:type="dcterms:W3CDTF">2025-01-21T09:22:32Z</dcterms:created>
  <dcterms:modified xsi:type="dcterms:W3CDTF">2025-09-26T14:41:37Z</dcterms:modified>
</cp:coreProperties>
</file>